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webextensions/webextension1.xml" ContentType="application/vnd.ms-office.webextension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9" r:id="rId1"/>
  </p:sldMasterIdLst>
  <p:notesMasterIdLst>
    <p:notesMasterId r:id="rId15"/>
  </p:notesMasterIdLst>
  <p:sldIdLst>
    <p:sldId id="256" r:id="rId2"/>
    <p:sldId id="257" r:id="rId3"/>
    <p:sldId id="307" r:id="rId4"/>
    <p:sldId id="314" r:id="rId5"/>
    <p:sldId id="317" r:id="rId6"/>
    <p:sldId id="316" r:id="rId7"/>
    <p:sldId id="309" r:id="rId8"/>
    <p:sldId id="310" r:id="rId9"/>
    <p:sldId id="311" r:id="rId10"/>
    <p:sldId id="318" r:id="rId11"/>
    <p:sldId id="312" r:id="rId12"/>
    <p:sldId id="319" r:id="rId13"/>
    <p:sldId id="313" r:id="rId14"/>
  </p:sldIdLst>
  <p:sldSz cx="9144000" cy="5143500" type="screen16x9"/>
  <p:notesSz cx="6858000" cy="9144000"/>
  <p:embeddedFontLst>
    <p:embeddedFont>
      <p:font typeface="Arimo" panose="020B0604020202020204" charset="0"/>
      <p:regular r:id="rId16"/>
      <p:bold r:id="rId17"/>
      <p:italic r:id="rId18"/>
      <p:boldItalic r:id="rId19"/>
    </p:embeddedFont>
    <p:embeddedFont>
      <p:font typeface="Average" panose="020B0604020202020204" charset="0"/>
      <p:regular r:id="rId20"/>
    </p:embeddedFont>
    <p:embeddedFont>
      <p:font typeface="Cardo" panose="020B0604020202020204" charset="-79"/>
      <p:regular r:id="rId21"/>
      <p:bold r:id="rId22"/>
      <p:italic r:id="rId23"/>
    </p:embeddedFont>
    <p:embeddedFont>
      <p:font typeface="Georgia" panose="02040502050405020303" pitchFamily="18" charset="0"/>
      <p:regular r:id="rId24"/>
      <p:bold r:id="rId25"/>
      <p:italic r:id="rId26"/>
      <p:boldItalic r:id="rId27"/>
    </p:embeddedFont>
    <p:embeddedFont>
      <p:font typeface="Roboto Condensed Light" panose="02000000000000000000" pitchFamily="2" charset="0"/>
      <p:regular r:id="rId28"/>
      <p: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5E1AD9-758C-4944-AF94-9633365157A0}">
  <a:tblStyle styleId="{075E1AD9-758C-4944-AF94-9633365157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594" y="50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g113f627fcd1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0" name="Google Shape;1700;g113f627fcd1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g113f627fcd1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0" name="Google Shape;1700;g113f627fcd1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76131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eab714ce38_0_29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4" name="Google Shape;1714;geab714ce38_0_29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ea03974c1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ea03974c1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113f627fcd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6" name="Google Shape;1616;g113f627fcd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113f627fcd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6" name="Google Shape;1616;g113f627fcd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5004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113f627fcd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6" name="Google Shape;1616;g113f627fcd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4126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113f627fcd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6" name="Google Shape;1616;g113f627fcd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06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g113f627fcd1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1" name="Google Shape;1661;g113f627fcd1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113f627fcd1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113f627fcd1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g113f627fcd1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5" name="Google Shape;1685;g113f627fcd1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121100" y="1170272"/>
            <a:ext cx="6901800" cy="19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65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032500" y="3743571"/>
            <a:ext cx="5079000" cy="2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1500">
                <a:latin typeface="Cardo"/>
                <a:ea typeface="Cardo"/>
                <a:cs typeface="Cardo"/>
                <a:sym typeface="Card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mo"/>
              <a:buNone/>
              <a:defRPr sz="2800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01400" y="545850"/>
            <a:ext cx="7741200" cy="4051800"/>
          </a:xfrm>
          <a:prstGeom prst="frame">
            <a:avLst>
              <a:gd name="adj1" fmla="val 951"/>
            </a:avLst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701750" y="335377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8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5">
  <p:cSld name="CUSTOM_5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6">
  <p:cSld name="CUSTOM_5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7">
  <p:cSld name="CUSTOM_5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11725" y="1251350"/>
            <a:ext cx="7720500" cy="3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46">
    <p:bg>
      <p:bgPr>
        <a:solidFill>
          <a:schemeClr val="dk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18" name="Google Shape;118;p21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1"/>
          </p:nvPr>
        </p:nvSpPr>
        <p:spPr>
          <a:xfrm>
            <a:off x="1398919" y="2141500"/>
            <a:ext cx="2942100" cy="20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Char char="○"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Char char="■"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Char char="●"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Char char="○"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Char char="■"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Char char="●"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Char char="○"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Char char="■"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title" idx="2"/>
          </p:nvPr>
        </p:nvSpPr>
        <p:spPr>
          <a:xfrm>
            <a:off x="1706119" y="1659075"/>
            <a:ext cx="232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subTitle" idx="3"/>
          </p:nvPr>
        </p:nvSpPr>
        <p:spPr>
          <a:xfrm>
            <a:off x="4802994" y="2141500"/>
            <a:ext cx="2942100" cy="20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Char char="○"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Char char="■"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Char char="●"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Char char="○"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Char char="■"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Char char="●"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Char char="○"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Char char="■"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title" idx="4"/>
          </p:nvPr>
        </p:nvSpPr>
        <p:spPr>
          <a:xfrm>
            <a:off x="5110194" y="1659075"/>
            <a:ext cx="232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45">
    <p:bg>
      <p:bgPr>
        <a:solidFill>
          <a:schemeClr val="dk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8"/>
          <p:cNvSpPr txBox="1">
            <a:spLocks noGrp="1"/>
          </p:cNvSpPr>
          <p:nvPr>
            <p:ph type="subTitle" idx="1"/>
          </p:nvPr>
        </p:nvSpPr>
        <p:spPr>
          <a:xfrm>
            <a:off x="864125" y="3554175"/>
            <a:ext cx="23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197" name="Google Shape;197;p28"/>
          <p:cNvSpPr txBox="1">
            <a:spLocks noGrp="1"/>
          </p:cNvSpPr>
          <p:nvPr>
            <p:ph type="title"/>
          </p:nvPr>
        </p:nvSpPr>
        <p:spPr>
          <a:xfrm>
            <a:off x="864125" y="3154650"/>
            <a:ext cx="23277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98" name="Google Shape;198;p28"/>
          <p:cNvSpPr txBox="1">
            <a:spLocks noGrp="1"/>
          </p:cNvSpPr>
          <p:nvPr>
            <p:ph type="subTitle" idx="2"/>
          </p:nvPr>
        </p:nvSpPr>
        <p:spPr>
          <a:xfrm>
            <a:off x="3408150" y="3554175"/>
            <a:ext cx="23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199" name="Google Shape;199;p28"/>
          <p:cNvSpPr txBox="1">
            <a:spLocks noGrp="1"/>
          </p:cNvSpPr>
          <p:nvPr>
            <p:ph type="title" idx="3"/>
          </p:nvPr>
        </p:nvSpPr>
        <p:spPr>
          <a:xfrm>
            <a:off x="3408150" y="3154650"/>
            <a:ext cx="23277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00" name="Google Shape;200;p28"/>
          <p:cNvSpPr txBox="1">
            <a:spLocks noGrp="1"/>
          </p:cNvSpPr>
          <p:nvPr>
            <p:ph type="subTitle" idx="4"/>
          </p:nvPr>
        </p:nvSpPr>
        <p:spPr>
          <a:xfrm>
            <a:off x="5952175" y="3554175"/>
            <a:ext cx="23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201" name="Google Shape;201;p28"/>
          <p:cNvSpPr txBox="1">
            <a:spLocks noGrp="1"/>
          </p:cNvSpPr>
          <p:nvPr>
            <p:ph type="title" idx="5"/>
          </p:nvPr>
        </p:nvSpPr>
        <p:spPr>
          <a:xfrm>
            <a:off x="5952175" y="3154650"/>
            <a:ext cx="23277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title" idx="6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03" name="Google Shape;203;p28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36">
    <p:bg>
      <p:bgPr>
        <a:solidFill>
          <a:schemeClr val="dk1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9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07" name="Google Shape;207;p29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9"/>
          <p:cNvSpPr txBox="1">
            <a:spLocks noGrp="1"/>
          </p:cNvSpPr>
          <p:nvPr>
            <p:ph type="subTitle" idx="1"/>
          </p:nvPr>
        </p:nvSpPr>
        <p:spPr>
          <a:xfrm>
            <a:off x="690425" y="1565399"/>
            <a:ext cx="20316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rage"/>
              <a:buNone/>
              <a:defRPr sz="2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29"/>
          <p:cNvSpPr txBox="1">
            <a:spLocks noGrp="1"/>
          </p:cNvSpPr>
          <p:nvPr>
            <p:ph type="subTitle" idx="2"/>
          </p:nvPr>
        </p:nvSpPr>
        <p:spPr>
          <a:xfrm>
            <a:off x="690450" y="2109400"/>
            <a:ext cx="2031600" cy="6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210" name="Google Shape;210;p29"/>
          <p:cNvSpPr txBox="1">
            <a:spLocks noGrp="1"/>
          </p:cNvSpPr>
          <p:nvPr>
            <p:ph type="subTitle" idx="3"/>
          </p:nvPr>
        </p:nvSpPr>
        <p:spPr>
          <a:xfrm>
            <a:off x="3556186" y="1565399"/>
            <a:ext cx="20316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rage"/>
              <a:buNone/>
              <a:defRPr sz="2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29"/>
          <p:cNvSpPr txBox="1">
            <a:spLocks noGrp="1"/>
          </p:cNvSpPr>
          <p:nvPr>
            <p:ph type="subTitle" idx="4"/>
          </p:nvPr>
        </p:nvSpPr>
        <p:spPr>
          <a:xfrm>
            <a:off x="3556200" y="2109418"/>
            <a:ext cx="2031600" cy="6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212" name="Google Shape;212;p29"/>
          <p:cNvSpPr txBox="1">
            <a:spLocks noGrp="1"/>
          </p:cNvSpPr>
          <p:nvPr>
            <p:ph type="subTitle" idx="5"/>
          </p:nvPr>
        </p:nvSpPr>
        <p:spPr>
          <a:xfrm>
            <a:off x="6421968" y="1565399"/>
            <a:ext cx="20316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rage"/>
              <a:buNone/>
              <a:defRPr sz="2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3" name="Google Shape;213;p29"/>
          <p:cNvSpPr txBox="1">
            <a:spLocks noGrp="1"/>
          </p:cNvSpPr>
          <p:nvPr>
            <p:ph type="subTitle" idx="6"/>
          </p:nvPr>
        </p:nvSpPr>
        <p:spPr>
          <a:xfrm>
            <a:off x="6421950" y="2109400"/>
            <a:ext cx="2031600" cy="6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214" name="Google Shape;214;p29"/>
          <p:cNvSpPr txBox="1">
            <a:spLocks noGrp="1"/>
          </p:cNvSpPr>
          <p:nvPr>
            <p:ph type="subTitle" idx="7"/>
          </p:nvPr>
        </p:nvSpPr>
        <p:spPr>
          <a:xfrm>
            <a:off x="2123325" y="2876499"/>
            <a:ext cx="20316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rage"/>
              <a:buNone/>
              <a:defRPr sz="2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29"/>
          <p:cNvSpPr txBox="1">
            <a:spLocks noGrp="1"/>
          </p:cNvSpPr>
          <p:nvPr>
            <p:ph type="subTitle" idx="8"/>
          </p:nvPr>
        </p:nvSpPr>
        <p:spPr>
          <a:xfrm>
            <a:off x="2123325" y="3420518"/>
            <a:ext cx="2031600" cy="6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216" name="Google Shape;216;p29"/>
          <p:cNvSpPr txBox="1">
            <a:spLocks noGrp="1"/>
          </p:cNvSpPr>
          <p:nvPr>
            <p:ph type="subTitle" idx="9"/>
          </p:nvPr>
        </p:nvSpPr>
        <p:spPr>
          <a:xfrm>
            <a:off x="4989074" y="2876499"/>
            <a:ext cx="20316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rage"/>
              <a:buNone/>
              <a:defRPr sz="2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subTitle" idx="13"/>
          </p:nvPr>
        </p:nvSpPr>
        <p:spPr>
          <a:xfrm>
            <a:off x="4989075" y="3420500"/>
            <a:ext cx="2031600" cy="6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1">
  <p:cSld name="CUSTOM_47">
    <p:bg>
      <p:bgPr>
        <a:solidFill>
          <a:schemeClr val="dk1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0"/>
          <p:cNvSpPr txBox="1">
            <a:spLocks noGrp="1"/>
          </p:cNvSpPr>
          <p:nvPr>
            <p:ph type="title"/>
          </p:nvPr>
        </p:nvSpPr>
        <p:spPr>
          <a:xfrm flipH="1">
            <a:off x="5974875" y="1333125"/>
            <a:ext cx="20223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21" name="Google Shape;221;p30"/>
          <p:cNvSpPr txBox="1">
            <a:spLocks noGrp="1"/>
          </p:cNvSpPr>
          <p:nvPr>
            <p:ph type="subTitle" idx="1"/>
          </p:nvPr>
        </p:nvSpPr>
        <p:spPr>
          <a:xfrm flipH="1">
            <a:off x="5974887" y="1802698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222" name="Google Shape;222;p30"/>
          <p:cNvSpPr txBox="1">
            <a:spLocks noGrp="1"/>
          </p:cNvSpPr>
          <p:nvPr>
            <p:ph type="title" idx="2"/>
          </p:nvPr>
        </p:nvSpPr>
        <p:spPr>
          <a:xfrm flipH="1">
            <a:off x="5953575" y="3479400"/>
            <a:ext cx="20223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23" name="Google Shape;223;p30"/>
          <p:cNvSpPr txBox="1">
            <a:spLocks noGrp="1"/>
          </p:cNvSpPr>
          <p:nvPr>
            <p:ph type="subTitle" idx="3"/>
          </p:nvPr>
        </p:nvSpPr>
        <p:spPr>
          <a:xfrm flipH="1">
            <a:off x="5953587" y="3948973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224" name="Google Shape;224;p30"/>
          <p:cNvSpPr txBox="1">
            <a:spLocks noGrp="1"/>
          </p:cNvSpPr>
          <p:nvPr>
            <p:ph type="title" idx="4"/>
          </p:nvPr>
        </p:nvSpPr>
        <p:spPr>
          <a:xfrm flipH="1">
            <a:off x="1146825" y="1333125"/>
            <a:ext cx="20223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25" name="Google Shape;225;p30"/>
          <p:cNvSpPr txBox="1">
            <a:spLocks noGrp="1"/>
          </p:cNvSpPr>
          <p:nvPr>
            <p:ph type="subTitle" idx="5"/>
          </p:nvPr>
        </p:nvSpPr>
        <p:spPr>
          <a:xfrm flipH="1">
            <a:off x="1146837" y="1802698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226" name="Google Shape;226;p30"/>
          <p:cNvSpPr txBox="1">
            <a:spLocks noGrp="1"/>
          </p:cNvSpPr>
          <p:nvPr>
            <p:ph type="title" idx="6"/>
          </p:nvPr>
        </p:nvSpPr>
        <p:spPr>
          <a:xfrm flipH="1">
            <a:off x="1125525" y="3479400"/>
            <a:ext cx="20223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27" name="Google Shape;227;p30"/>
          <p:cNvSpPr txBox="1">
            <a:spLocks noGrp="1"/>
          </p:cNvSpPr>
          <p:nvPr>
            <p:ph type="subTitle" idx="7"/>
          </p:nvPr>
        </p:nvSpPr>
        <p:spPr>
          <a:xfrm flipH="1">
            <a:off x="1125537" y="3948973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title" idx="8"/>
          </p:nvPr>
        </p:nvSpPr>
        <p:spPr>
          <a:xfrm flipH="1">
            <a:off x="3560844" y="2406279"/>
            <a:ext cx="20223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subTitle" idx="9"/>
          </p:nvPr>
        </p:nvSpPr>
        <p:spPr>
          <a:xfrm flipH="1">
            <a:off x="3560856" y="2875835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230" name="Google Shape;230;p30"/>
          <p:cNvSpPr txBox="1">
            <a:spLocks noGrp="1"/>
          </p:cNvSpPr>
          <p:nvPr>
            <p:ph type="title" idx="13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31" name="Google Shape;231;p30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2">
  <p:cSld name="CUSTOM_32">
    <p:bg>
      <p:bgPr>
        <a:solidFill>
          <a:schemeClr val="dk1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3"/>
          <p:cNvSpPr txBox="1">
            <a:spLocks noGrp="1"/>
          </p:cNvSpPr>
          <p:nvPr>
            <p:ph type="title"/>
          </p:nvPr>
        </p:nvSpPr>
        <p:spPr>
          <a:xfrm>
            <a:off x="5683500" y="1333125"/>
            <a:ext cx="20223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67" name="Google Shape;267;p33"/>
          <p:cNvSpPr txBox="1">
            <a:spLocks noGrp="1"/>
          </p:cNvSpPr>
          <p:nvPr>
            <p:ph type="subTitle" idx="1"/>
          </p:nvPr>
        </p:nvSpPr>
        <p:spPr>
          <a:xfrm>
            <a:off x="5683500" y="1802698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268" name="Google Shape;268;p33"/>
          <p:cNvSpPr txBox="1">
            <a:spLocks noGrp="1"/>
          </p:cNvSpPr>
          <p:nvPr>
            <p:ph type="title" idx="2"/>
          </p:nvPr>
        </p:nvSpPr>
        <p:spPr>
          <a:xfrm>
            <a:off x="5683500" y="3479400"/>
            <a:ext cx="20223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69" name="Google Shape;269;p33"/>
          <p:cNvSpPr txBox="1">
            <a:spLocks noGrp="1"/>
          </p:cNvSpPr>
          <p:nvPr>
            <p:ph type="subTitle" idx="3"/>
          </p:nvPr>
        </p:nvSpPr>
        <p:spPr>
          <a:xfrm>
            <a:off x="5683500" y="3948973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270" name="Google Shape;270;p33"/>
          <p:cNvSpPr txBox="1">
            <a:spLocks noGrp="1"/>
          </p:cNvSpPr>
          <p:nvPr>
            <p:ph type="title" idx="4"/>
          </p:nvPr>
        </p:nvSpPr>
        <p:spPr>
          <a:xfrm>
            <a:off x="5683500" y="2406279"/>
            <a:ext cx="20223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71" name="Google Shape;271;p33"/>
          <p:cNvSpPr txBox="1">
            <a:spLocks noGrp="1"/>
          </p:cNvSpPr>
          <p:nvPr>
            <p:ph type="subTitle" idx="5"/>
          </p:nvPr>
        </p:nvSpPr>
        <p:spPr>
          <a:xfrm>
            <a:off x="5683500" y="2875835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272" name="Google Shape;272;p33"/>
          <p:cNvSpPr txBox="1">
            <a:spLocks noGrp="1"/>
          </p:cNvSpPr>
          <p:nvPr>
            <p:ph type="title" idx="6"/>
          </p:nvPr>
        </p:nvSpPr>
        <p:spPr>
          <a:xfrm flipH="1">
            <a:off x="2549700" y="1333125"/>
            <a:ext cx="20223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73" name="Google Shape;273;p33"/>
          <p:cNvSpPr txBox="1">
            <a:spLocks noGrp="1"/>
          </p:cNvSpPr>
          <p:nvPr>
            <p:ph type="subTitle" idx="7"/>
          </p:nvPr>
        </p:nvSpPr>
        <p:spPr>
          <a:xfrm flipH="1">
            <a:off x="2549700" y="1802698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274" name="Google Shape;274;p33"/>
          <p:cNvSpPr txBox="1">
            <a:spLocks noGrp="1"/>
          </p:cNvSpPr>
          <p:nvPr>
            <p:ph type="title" idx="8"/>
          </p:nvPr>
        </p:nvSpPr>
        <p:spPr>
          <a:xfrm flipH="1">
            <a:off x="2549700" y="3479400"/>
            <a:ext cx="20223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75" name="Google Shape;275;p33"/>
          <p:cNvSpPr txBox="1">
            <a:spLocks noGrp="1"/>
          </p:cNvSpPr>
          <p:nvPr>
            <p:ph type="subTitle" idx="9"/>
          </p:nvPr>
        </p:nvSpPr>
        <p:spPr>
          <a:xfrm flipH="1">
            <a:off x="2549700" y="3948973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276" name="Google Shape;276;p33"/>
          <p:cNvSpPr txBox="1">
            <a:spLocks noGrp="1"/>
          </p:cNvSpPr>
          <p:nvPr>
            <p:ph type="title" idx="13"/>
          </p:nvPr>
        </p:nvSpPr>
        <p:spPr>
          <a:xfrm flipH="1">
            <a:off x="2549700" y="2406279"/>
            <a:ext cx="20223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77" name="Google Shape;277;p33"/>
          <p:cNvSpPr txBox="1">
            <a:spLocks noGrp="1"/>
          </p:cNvSpPr>
          <p:nvPr>
            <p:ph type="subTitle" idx="14"/>
          </p:nvPr>
        </p:nvSpPr>
        <p:spPr>
          <a:xfrm flipH="1">
            <a:off x="2549700" y="2875835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rdo"/>
              <a:buNone/>
              <a:defRPr sz="1500"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/>
          </a:p>
        </p:txBody>
      </p:sp>
      <p:sp>
        <p:nvSpPr>
          <p:cNvPr id="278" name="Google Shape;278;p33"/>
          <p:cNvSpPr txBox="1">
            <a:spLocks noGrp="1"/>
          </p:cNvSpPr>
          <p:nvPr>
            <p:ph type="title" idx="15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79" name="Google Shape;279;p33"/>
          <p:cNvSpPr/>
          <p:nvPr/>
        </p:nvSpPr>
        <p:spPr>
          <a:xfrm flipH="1">
            <a:off x="1864" y="1128322"/>
            <a:ext cx="57405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title" idx="16" hasCustomPrompt="1"/>
          </p:nvPr>
        </p:nvSpPr>
        <p:spPr>
          <a:xfrm>
            <a:off x="1438200" y="1523704"/>
            <a:ext cx="11115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281" name="Google Shape;281;p33"/>
          <p:cNvSpPr txBox="1">
            <a:spLocks noGrp="1"/>
          </p:cNvSpPr>
          <p:nvPr>
            <p:ph type="title" idx="17" hasCustomPrompt="1"/>
          </p:nvPr>
        </p:nvSpPr>
        <p:spPr>
          <a:xfrm flipH="1">
            <a:off x="4572000" y="1523716"/>
            <a:ext cx="11115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282" name="Google Shape;282;p33"/>
          <p:cNvSpPr txBox="1">
            <a:spLocks noGrp="1"/>
          </p:cNvSpPr>
          <p:nvPr>
            <p:ph type="title" idx="18" hasCustomPrompt="1"/>
          </p:nvPr>
        </p:nvSpPr>
        <p:spPr>
          <a:xfrm>
            <a:off x="1438200" y="2597991"/>
            <a:ext cx="11115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283" name="Google Shape;283;p33"/>
          <p:cNvSpPr txBox="1">
            <a:spLocks noGrp="1"/>
          </p:cNvSpPr>
          <p:nvPr>
            <p:ph type="title" idx="19" hasCustomPrompt="1"/>
          </p:nvPr>
        </p:nvSpPr>
        <p:spPr>
          <a:xfrm flipH="1">
            <a:off x="4572000" y="2598004"/>
            <a:ext cx="11115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284" name="Google Shape;284;p33"/>
          <p:cNvSpPr txBox="1">
            <a:spLocks noGrp="1"/>
          </p:cNvSpPr>
          <p:nvPr>
            <p:ph type="title" idx="20" hasCustomPrompt="1"/>
          </p:nvPr>
        </p:nvSpPr>
        <p:spPr>
          <a:xfrm>
            <a:off x="1438200" y="3672291"/>
            <a:ext cx="11115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285" name="Google Shape;285;p33"/>
          <p:cNvSpPr txBox="1">
            <a:spLocks noGrp="1"/>
          </p:cNvSpPr>
          <p:nvPr>
            <p:ph type="title" idx="21" hasCustomPrompt="1"/>
          </p:nvPr>
        </p:nvSpPr>
        <p:spPr>
          <a:xfrm flipH="1">
            <a:off x="4572000" y="3672304"/>
            <a:ext cx="11115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7_1_1">
    <p:bg>
      <p:bgPr>
        <a:solidFill>
          <a:schemeClr val="dk1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0"/>
          <p:cNvSpPr txBox="1">
            <a:spLocks noGrp="1"/>
          </p:cNvSpPr>
          <p:nvPr>
            <p:ph type="title"/>
          </p:nvPr>
        </p:nvSpPr>
        <p:spPr>
          <a:xfrm>
            <a:off x="708675" y="1984325"/>
            <a:ext cx="3820800" cy="9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324" name="Google Shape;324;p40"/>
          <p:cNvSpPr txBox="1">
            <a:spLocks noGrp="1"/>
          </p:cNvSpPr>
          <p:nvPr>
            <p:ph type="subTitle" idx="1"/>
          </p:nvPr>
        </p:nvSpPr>
        <p:spPr>
          <a:xfrm>
            <a:off x="708675" y="3176175"/>
            <a:ext cx="3502200" cy="80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40"/>
          <p:cNvSpPr/>
          <p:nvPr/>
        </p:nvSpPr>
        <p:spPr>
          <a:xfrm flipH="1">
            <a:off x="1722" y="2957125"/>
            <a:ext cx="4290900" cy="4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rdo"/>
              <a:buChar char="●"/>
              <a:defRPr sz="1800">
                <a:solidFill>
                  <a:schemeClr val="accent1"/>
                </a:solidFill>
                <a:latin typeface="Cardo"/>
                <a:ea typeface="Cardo"/>
                <a:cs typeface="Cardo"/>
                <a:sym typeface="Card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○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■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●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○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■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●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○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verage"/>
              <a:buChar char="■"/>
              <a:defRPr>
                <a:solidFill>
                  <a:schemeClr val="accen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67" r:id="rId4"/>
    <p:sldLayoutId id="2147483674" r:id="rId5"/>
    <p:sldLayoutId id="2147483675" r:id="rId6"/>
    <p:sldLayoutId id="2147483676" r:id="rId7"/>
    <p:sldLayoutId id="2147483679" r:id="rId8"/>
    <p:sldLayoutId id="2147483686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5"/>
          <p:cNvSpPr txBox="1">
            <a:spLocks noGrp="1"/>
          </p:cNvSpPr>
          <p:nvPr>
            <p:ph type="subTitle" idx="1"/>
          </p:nvPr>
        </p:nvSpPr>
        <p:spPr>
          <a:xfrm>
            <a:off x="2032500" y="3743571"/>
            <a:ext cx="5079000" cy="2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Average" panose="020B0604020202020204" charset="0"/>
              </a:rPr>
              <a:t>KARMUKILAN D K</a:t>
            </a:r>
            <a:endParaRPr b="1" dirty="0">
              <a:latin typeface="Average" panose="020B0604020202020204" charset="0"/>
            </a:endParaRPr>
          </a:p>
        </p:txBody>
      </p:sp>
      <p:pic>
        <p:nvPicPr>
          <p:cNvPr id="1026" name="Picture 2" descr="Tesla Logo -Logo Brands For Free HD 3D">
            <a:extLst>
              <a:ext uri="{FF2B5EF4-FFF2-40B4-BE49-F238E27FC236}">
                <a16:creationId xmlns:a16="http://schemas.microsoft.com/office/drawing/2014/main" id="{216F5BD6-CF80-E98C-6954-63E7B4303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716" y="882359"/>
            <a:ext cx="2824943" cy="225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14" name="Add-in 13">
                <a:extLst>
                  <a:ext uri="{FF2B5EF4-FFF2-40B4-BE49-F238E27FC236}">
                    <a16:creationId xmlns:a16="http://schemas.microsoft.com/office/drawing/2014/main" id="{20D5AB13-6E17-811B-3C1E-E3E98689ACE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6742593"/>
                  </p:ext>
                </p:extLst>
              </p:nvPr>
            </p:nvGraphicFramePr>
            <p:xfrm>
              <a:off x="0" y="12615"/>
              <a:ext cx="9308892" cy="543306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14" name="Add-in 13">
                <a:extLst>
                  <a:ext uri="{FF2B5EF4-FFF2-40B4-BE49-F238E27FC236}">
                    <a16:creationId xmlns:a16="http://schemas.microsoft.com/office/drawing/2014/main" id="{20D5AB13-6E17-811B-3C1E-E3E98689AC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12615"/>
                <a:ext cx="9308892" cy="54330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3057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407;p66">
            <a:extLst>
              <a:ext uri="{FF2B5EF4-FFF2-40B4-BE49-F238E27FC236}">
                <a16:creationId xmlns:a16="http://schemas.microsoft.com/office/drawing/2014/main" id="{39FD8A0B-EDF0-54A2-8823-CEDC7DD7F1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6733" y="518685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</a:t>
            </a:r>
            <a:endParaRPr dirty="0"/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0C7D714F-3FDE-577A-3327-3103EB3C82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813" y="1418038"/>
            <a:ext cx="772050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verage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verage" panose="020B0604020202020204" charset="0"/>
              </a:rPr>
              <a:t>The average close price over the entire period is approximately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verage" panose="020B0604020202020204" charset="0"/>
              </a:rPr>
              <a:t>$72.49.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verage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verage" panose="020B0604020202020204" charset="0"/>
              </a:rPr>
              <a:t>The average volume traded is approximately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verage" panose="020B0604020202020204" charset="0"/>
              </a:rPr>
              <a:t>96.89 million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verage" panose="020B0604020202020204" charset="0"/>
              </a:rPr>
              <a:t>shares.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verage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verage" panose="020B0604020202020204" charset="0"/>
              </a:rPr>
              <a:t>The standard deviation of close prices is around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verage" panose="020B0604020202020204" charset="0"/>
              </a:rPr>
              <a:t>$101.96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verage" panose="020B0604020202020204" charset="0"/>
              </a:rPr>
              <a:t>, indicating considerable price volatility.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verage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verage" panose="020B0604020202020204" charset="0"/>
              </a:rPr>
              <a:t>The maximum price difference observed is approximately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verage" panose="020B0604020202020204" charset="0"/>
              </a:rPr>
              <a:t>$46.48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verage" panose="020B0604020202020204" charset="0"/>
              </a:rPr>
              <a:t>, while the minimum is around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verage" panose="020B0604020202020204" charset="0"/>
              </a:rPr>
              <a:t>-$47.67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verage" panose="020B0604020202020204" charset="0"/>
              </a:rPr>
              <a:t>, suggesting significant price fluctuations.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verage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verage" panose="020B0604020202020204" charset="0"/>
              </a:rPr>
              <a:t>The average return is close to zero, indicating overall stability in returns.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407;p66">
            <a:extLst>
              <a:ext uri="{FF2B5EF4-FFF2-40B4-BE49-F238E27FC236}">
                <a16:creationId xmlns:a16="http://schemas.microsoft.com/office/drawing/2014/main" id="{39FD8A0B-EDF0-54A2-8823-CEDC7DD7F1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6733" y="518685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5371E-1E97-3899-6FB1-C04F40A0776E}"/>
              </a:ext>
            </a:extLst>
          </p:cNvPr>
          <p:cNvSpPr txBox="1"/>
          <p:nvPr/>
        </p:nvSpPr>
        <p:spPr>
          <a:xfrm>
            <a:off x="915500" y="1485494"/>
            <a:ext cx="77205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Average" panose="020B0604020202020204" charset="0"/>
              </a:rPr>
              <a:t>Market exhibits significant volatility, evident from wide price differences and fluctuations.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/>
              </a:solidFill>
              <a:latin typeface="Average" panose="020B0604020202020204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Average" panose="020B0604020202020204" charset="0"/>
              </a:rPr>
              <a:t>Trading volumes vary across years, with peaks in </a:t>
            </a:r>
            <a:r>
              <a:rPr lang="en-GB" sz="1600" b="1" dirty="0">
                <a:solidFill>
                  <a:schemeClr val="bg1"/>
                </a:solidFill>
                <a:latin typeface="Average" panose="020B0604020202020204" charset="0"/>
              </a:rPr>
              <a:t>2020 and 2013</a:t>
            </a:r>
            <a:r>
              <a:rPr lang="en-GB" sz="1600" dirty="0">
                <a:solidFill>
                  <a:schemeClr val="bg1"/>
                </a:solidFill>
                <a:latin typeface="Average" panose="020B0604020202020204" charset="0"/>
              </a:rPr>
              <a:t>, and lows in </a:t>
            </a:r>
            <a:r>
              <a:rPr lang="en-GB" sz="1600" b="1" dirty="0">
                <a:solidFill>
                  <a:schemeClr val="bg1"/>
                </a:solidFill>
                <a:latin typeface="Average" panose="020B0604020202020204" charset="0"/>
              </a:rPr>
              <a:t>2011 and 2012</a:t>
            </a:r>
            <a:r>
              <a:rPr lang="en-GB" sz="1600" dirty="0">
                <a:solidFill>
                  <a:schemeClr val="bg1"/>
                </a:solidFill>
                <a:latin typeface="Average" panose="020B0604020202020204" charset="0"/>
              </a:rPr>
              <a:t>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/>
              </a:solidFill>
              <a:latin typeface="Average" panose="020B0604020202020204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Average" panose="020B0604020202020204" charset="0"/>
              </a:rPr>
              <a:t>Moving averages generally align with the stock's trend, with </a:t>
            </a:r>
            <a:r>
              <a:rPr lang="en-GB" sz="1600" b="1" dirty="0">
                <a:solidFill>
                  <a:schemeClr val="bg1"/>
                </a:solidFill>
                <a:latin typeface="Average" panose="020B0604020202020204" charset="0"/>
              </a:rPr>
              <a:t>minor deviations</a:t>
            </a:r>
            <a:r>
              <a:rPr lang="en-GB" sz="1600" dirty="0">
                <a:solidFill>
                  <a:schemeClr val="bg1"/>
                </a:solidFill>
                <a:latin typeface="Average" panose="020B0604020202020204" charset="0"/>
              </a:rPr>
              <a:t>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/>
              </a:solidFill>
              <a:latin typeface="Average" panose="020B0604020202020204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Average" panose="020B0604020202020204" charset="0"/>
              </a:rPr>
              <a:t>Close prices show </a:t>
            </a:r>
            <a:r>
              <a:rPr lang="en-GB" sz="1600" b="1" dirty="0">
                <a:solidFill>
                  <a:schemeClr val="bg1"/>
                </a:solidFill>
                <a:latin typeface="Average" panose="020B0604020202020204" charset="0"/>
              </a:rPr>
              <a:t>steady growth till 2020</a:t>
            </a:r>
            <a:r>
              <a:rPr lang="en-GB" sz="1600" dirty="0">
                <a:solidFill>
                  <a:schemeClr val="bg1"/>
                </a:solidFill>
                <a:latin typeface="Average" panose="020B0604020202020204" charset="0"/>
              </a:rPr>
              <a:t>, surged in </a:t>
            </a:r>
            <a:r>
              <a:rPr lang="en-GB" sz="1600" b="1" dirty="0">
                <a:solidFill>
                  <a:schemeClr val="bg1"/>
                </a:solidFill>
                <a:latin typeface="Average" panose="020B0604020202020204" charset="0"/>
              </a:rPr>
              <a:t>2021-22</a:t>
            </a:r>
            <a:r>
              <a:rPr lang="en-GB" sz="1600" dirty="0">
                <a:solidFill>
                  <a:schemeClr val="bg1"/>
                </a:solidFill>
                <a:latin typeface="Average" panose="020B0604020202020204" charset="0"/>
              </a:rPr>
              <a:t>, then fluctuated.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/>
              </a:solidFill>
              <a:latin typeface="Average" panose="020B0604020202020204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Average" panose="020B0604020202020204" charset="0"/>
              </a:rPr>
              <a:t>Short-term profits are </a:t>
            </a:r>
            <a:r>
              <a:rPr lang="en-GB" sz="1600" b="1" dirty="0">
                <a:solidFill>
                  <a:schemeClr val="bg1"/>
                </a:solidFill>
                <a:latin typeface="Average" panose="020B0604020202020204" charset="0"/>
              </a:rPr>
              <a:t>positive</a:t>
            </a:r>
            <a:r>
              <a:rPr lang="en-GB" sz="1600" dirty="0">
                <a:solidFill>
                  <a:schemeClr val="bg1"/>
                </a:solidFill>
                <a:latin typeface="Average" panose="020B0604020202020204" charset="0"/>
              </a:rPr>
              <a:t>, but long-term </a:t>
            </a:r>
            <a:r>
              <a:rPr lang="en-GB" sz="1600" b="1" dirty="0">
                <a:solidFill>
                  <a:schemeClr val="bg1"/>
                </a:solidFill>
                <a:latin typeface="Average" panose="020B0604020202020204" charset="0"/>
              </a:rPr>
              <a:t>profitability declined</a:t>
            </a:r>
            <a:r>
              <a:rPr lang="en-GB" sz="1600" dirty="0">
                <a:solidFill>
                  <a:schemeClr val="bg1"/>
                </a:solidFill>
                <a:latin typeface="Average" panose="020B0604020202020204" charset="0"/>
              </a:rPr>
              <a:t>, indicating the need for risk management and strategic planning.</a:t>
            </a:r>
            <a:endParaRPr lang="en-US" sz="1600" dirty="0">
              <a:solidFill>
                <a:schemeClr val="bg1"/>
              </a:solidFill>
              <a:latin typeface="Averag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3334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122"/>
          <p:cNvSpPr txBox="1">
            <a:spLocks noGrp="1"/>
          </p:cNvSpPr>
          <p:nvPr>
            <p:ph type="title"/>
          </p:nvPr>
        </p:nvSpPr>
        <p:spPr>
          <a:xfrm>
            <a:off x="708675" y="1984325"/>
            <a:ext cx="3820800" cy="9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 !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0DDAA5-54FF-E97E-F097-54B2FFAAB0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4" t="28985" r="37440" b="31884"/>
          <a:stretch/>
        </p:blipFill>
        <p:spPr>
          <a:xfrm>
            <a:off x="6291062" y="1591457"/>
            <a:ext cx="854766" cy="854766"/>
          </a:xfrm>
          <a:prstGeom prst="rect">
            <a:avLst/>
          </a:prstGeom>
        </p:spPr>
      </p:pic>
      <p:pic>
        <p:nvPicPr>
          <p:cNvPr id="5" name="Picture 2" descr="Tesla Logo, Tesla Symbol, Meaning, History and Evolution">
            <a:extLst>
              <a:ext uri="{FF2B5EF4-FFF2-40B4-BE49-F238E27FC236}">
                <a16:creationId xmlns:a16="http://schemas.microsoft.com/office/drawing/2014/main" id="{B71EC204-24AB-3AC0-DB84-6C0E730E89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70" t="83623" r="28424"/>
          <a:stretch/>
        </p:blipFill>
        <p:spPr bwMode="auto">
          <a:xfrm>
            <a:off x="5520780" y="2446223"/>
            <a:ext cx="2395330" cy="51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402;p65">
            <a:extLst>
              <a:ext uri="{FF2B5EF4-FFF2-40B4-BE49-F238E27FC236}">
                <a16:creationId xmlns:a16="http://schemas.microsoft.com/office/drawing/2014/main" id="{020EA2F5-9587-2EC1-4E7B-F520BECF811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103598" y="3151459"/>
            <a:ext cx="5079000" cy="2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Average" panose="020B0604020202020204" charset="0"/>
              </a:rPr>
              <a:t>KARMUKILAN D K</a:t>
            </a:r>
            <a:endParaRPr b="1" dirty="0">
              <a:latin typeface="Average" panose="020B06040202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6"/>
          <p:cNvSpPr txBox="1">
            <a:spLocks noGrp="1"/>
          </p:cNvSpPr>
          <p:nvPr>
            <p:ph type="title"/>
          </p:nvPr>
        </p:nvSpPr>
        <p:spPr>
          <a:xfrm>
            <a:off x="711725" y="346300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</a:t>
            </a:r>
            <a:endParaRPr dirty="0"/>
          </a:p>
        </p:txBody>
      </p:sp>
      <p:sp>
        <p:nvSpPr>
          <p:cNvPr id="408" name="Google Shape;408;p66"/>
          <p:cNvSpPr txBox="1">
            <a:spLocks noGrp="1"/>
          </p:cNvSpPr>
          <p:nvPr>
            <p:ph type="body" idx="1"/>
          </p:nvPr>
        </p:nvSpPr>
        <p:spPr>
          <a:xfrm>
            <a:off x="2207565" y="1613147"/>
            <a:ext cx="7720500" cy="3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 panose="020B0604020202020204" pitchFamily="34" charset="0"/>
              <a:buChar char="•"/>
            </a:pPr>
            <a:r>
              <a:rPr lang="en-IN" sz="2000" b="1" dirty="0">
                <a:latin typeface="Average" panose="020B0604020202020204" charset="0"/>
              </a:rPr>
              <a:t>ABOUT DATASET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 panose="020B0604020202020204" pitchFamily="34" charset="0"/>
              <a:buChar char="•"/>
            </a:pPr>
            <a:endParaRPr lang="en-IN" sz="2000" b="1" dirty="0">
              <a:latin typeface="Average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 panose="020B0604020202020204" pitchFamily="34" charset="0"/>
              <a:buChar char="•"/>
            </a:pPr>
            <a:r>
              <a:rPr lang="en-IN" sz="2000" b="1" dirty="0">
                <a:latin typeface="Average" panose="020B0604020202020204" charset="0"/>
              </a:rPr>
              <a:t>PREPROCESSING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 panose="020B0604020202020204" pitchFamily="34" charset="0"/>
              <a:buChar char="•"/>
            </a:pPr>
            <a:endParaRPr lang="en-IN" sz="2000" b="1" dirty="0">
              <a:latin typeface="Average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 panose="020B0604020202020204" pitchFamily="34" charset="0"/>
              <a:buChar char="•"/>
            </a:pPr>
            <a:r>
              <a:rPr lang="en-IN" sz="2000" b="1" dirty="0">
                <a:latin typeface="Average" panose="020B0604020202020204" charset="0"/>
              </a:rPr>
              <a:t>INSIGHTS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 panose="020B0604020202020204" pitchFamily="34" charset="0"/>
              <a:buChar char="•"/>
            </a:pPr>
            <a:endParaRPr lang="en-IN" sz="2000" b="1" dirty="0">
              <a:latin typeface="Average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 panose="020B0604020202020204" pitchFamily="34" charset="0"/>
              <a:buChar char="•"/>
            </a:pPr>
            <a:r>
              <a:rPr lang="en-IN" sz="2000" b="1" dirty="0">
                <a:latin typeface="Average" panose="020B0604020202020204" charset="0"/>
              </a:rPr>
              <a:t>CONCLUSION</a:t>
            </a:r>
            <a:endParaRPr sz="2000" b="1" dirty="0">
              <a:latin typeface="Average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407;p66">
            <a:extLst>
              <a:ext uri="{FF2B5EF4-FFF2-40B4-BE49-F238E27FC236}">
                <a16:creationId xmlns:a16="http://schemas.microsoft.com/office/drawing/2014/main" id="{EDE69C6C-5535-9062-F9E2-74E502511B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1823" y="592818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About Tesla</a:t>
            </a:r>
          </a:p>
        </p:txBody>
      </p:sp>
      <p:pic>
        <p:nvPicPr>
          <p:cNvPr id="1609" name="Picture 1608">
            <a:extLst>
              <a:ext uri="{FF2B5EF4-FFF2-40B4-BE49-F238E27FC236}">
                <a16:creationId xmlns:a16="http://schemas.microsoft.com/office/drawing/2014/main" id="{F31C6CE3-83C6-9F14-E856-F392407C0B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4" t="28985" r="37440" b="31884"/>
          <a:stretch/>
        </p:blipFill>
        <p:spPr>
          <a:xfrm>
            <a:off x="8164833" y="71734"/>
            <a:ext cx="854766" cy="854766"/>
          </a:xfrm>
          <a:prstGeom prst="rect">
            <a:avLst/>
          </a:prstGeom>
        </p:spPr>
      </p:pic>
      <p:sp>
        <p:nvSpPr>
          <p:cNvPr id="1610" name="Rectangle 1">
            <a:extLst>
              <a:ext uri="{FF2B5EF4-FFF2-40B4-BE49-F238E27FC236}">
                <a16:creationId xmlns:a16="http://schemas.microsoft.com/office/drawing/2014/main" id="{D1004156-7355-7361-D766-14BFA310A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041" y="1855146"/>
            <a:ext cx="8020373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verage" panose="020B0604020202020204" charset="0"/>
              </a:rPr>
              <a:t>Founded in 2003 by Martin Eberhard, Marc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verage" panose="020B0604020202020204" charset="0"/>
              </a:rPr>
              <a:t>Tarpenning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verage" panose="020B0604020202020204" charset="0"/>
              </a:rPr>
              <a:t>, and Elon Musk.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verage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verage" panose="020B0604020202020204" charset="0"/>
              </a:rPr>
              <a:t>Pioneered electric vehicles (EVs) with the introduction of the Tesla Roadster in 2008.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verage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verage" panose="020B0604020202020204" charset="0"/>
              </a:rPr>
              <a:t>Expanded vehicle lineup includes the Model S, Model X, Model 3, and Model 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verage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verage" panose="020B0604020202020204" charset="0"/>
              </a:rPr>
              <a:t>Known for Autopilot system, advancing towards autonomous driving.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verage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verage" panose="020B0604020202020204" charset="0"/>
              </a:rPr>
              <a:t>Faced challenges in production, finances, and regulatory hurdles.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verage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verage" panose="020B0604020202020204" charset="0"/>
              </a:rPr>
              <a:t>Despite challenges, achieved significant market value growth, becoming one of the world's most valuable automakers.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07;p66">
            <a:extLst>
              <a:ext uri="{FF2B5EF4-FFF2-40B4-BE49-F238E27FC236}">
                <a16:creationId xmlns:a16="http://schemas.microsoft.com/office/drawing/2014/main" id="{8C893C8B-53FE-4C6B-B6B4-D7A94EF594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4174" y="551971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collection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A5AD8-02DD-82D2-E9E7-A4C618B74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25" y="1316388"/>
            <a:ext cx="7322949" cy="371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298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07;p66">
            <a:extLst>
              <a:ext uri="{FF2B5EF4-FFF2-40B4-BE49-F238E27FC236}">
                <a16:creationId xmlns:a16="http://schemas.microsoft.com/office/drawing/2014/main" id="{C2E0B051-1B02-7118-4DF8-7E2BE47D3B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4228" y="585128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rage" panose="020B0604020202020204" charset="0"/>
              </a:rPr>
              <a:t>Moving Average</a:t>
            </a:r>
            <a:endParaRPr dirty="0">
              <a:latin typeface="Average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32AC9A-C83D-1073-0FB0-96E93CBBCF1B}"/>
              </a:ext>
            </a:extLst>
          </p:cNvPr>
          <p:cNvSpPr txBox="1"/>
          <p:nvPr/>
        </p:nvSpPr>
        <p:spPr>
          <a:xfrm>
            <a:off x="247338" y="1269681"/>
            <a:ext cx="87467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600" b="0" i="0" dirty="0">
                <a:solidFill>
                  <a:schemeClr val="bg1"/>
                </a:solidFill>
                <a:effectLst/>
                <a:latin typeface="Average" panose="020B0604020202020204" charset="0"/>
              </a:rPr>
              <a:t>In finance, a moving average (MA) is a stock indicator commonly used in technical analysis. </a:t>
            </a:r>
            <a:r>
              <a:rPr lang="en-GB" sz="1600" dirty="0">
                <a:solidFill>
                  <a:schemeClr val="bg1"/>
                </a:solidFill>
                <a:latin typeface="Average" panose="020B0604020202020204" charset="0"/>
              </a:rPr>
              <a:t> </a:t>
            </a:r>
            <a:r>
              <a:rPr lang="en-GB" sz="1600" b="0" i="0" dirty="0">
                <a:solidFill>
                  <a:schemeClr val="bg1"/>
                </a:solidFill>
                <a:effectLst/>
                <a:latin typeface="Average" panose="020B0604020202020204" charset="0"/>
              </a:rPr>
              <a:t>The reason for calculating the moving average of a stock is to help smooth out the price data by creating a constantly updated average price.</a:t>
            </a:r>
            <a:endParaRPr lang="en-US" sz="1600" dirty="0">
              <a:solidFill>
                <a:schemeClr val="bg1"/>
              </a:solidFill>
              <a:latin typeface="Average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DAC95F-8C41-4A5E-25A3-64C8E3A56724}"/>
              </a:ext>
            </a:extLst>
          </p:cNvPr>
          <p:cNvSpPr txBox="1"/>
          <p:nvPr/>
        </p:nvSpPr>
        <p:spPr>
          <a:xfrm>
            <a:off x="1603946" y="2309384"/>
            <a:ext cx="6460821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verage" panose="020B0604020202020204" charset="0"/>
              </a:rPr>
              <a:t>A moving average (MA) is a </a:t>
            </a:r>
            <a:r>
              <a:rPr lang="en-GB" b="1" dirty="0">
                <a:solidFill>
                  <a:schemeClr val="bg1"/>
                </a:solidFill>
                <a:latin typeface="Average" panose="020B0604020202020204" charset="0"/>
              </a:rPr>
              <a:t>stock indicator</a:t>
            </a:r>
            <a:endParaRPr lang="en-GB" dirty="0">
              <a:solidFill>
                <a:schemeClr val="bg1"/>
              </a:solidFill>
              <a:latin typeface="Average" panose="020B0604020202020204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verage" panose="020B0604020202020204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verage" panose="020B0604020202020204" charset="0"/>
              </a:rPr>
              <a:t>The moving average helps to </a:t>
            </a:r>
            <a:r>
              <a:rPr lang="en-GB" b="1" dirty="0">
                <a:solidFill>
                  <a:schemeClr val="bg1"/>
                </a:solidFill>
                <a:latin typeface="Average" panose="020B0604020202020204" charset="0"/>
              </a:rPr>
              <a:t>level the price data </a:t>
            </a:r>
            <a:r>
              <a:rPr lang="en-GB" dirty="0">
                <a:solidFill>
                  <a:schemeClr val="bg1"/>
                </a:solidFill>
                <a:latin typeface="Average" panose="020B0604020202020204" charset="0"/>
              </a:rPr>
              <a:t>over a specified period by creating a constantly </a:t>
            </a:r>
            <a:r>
              <a:rPr lang="en-GB" b="1" dirty="0">
                <a:solidFill>
                  <a:schemeClr val="bg1"/>
                </a:solidFill>
                <a:latin typeface="Average" panose="020B0604020202020204" charset="0"/>
              </a:rPr>
              <a:t>updated average price</a:t>
            </a:r>
            <a:r>
              <a:rPr lang="en-GB" dirty="0">
                <a:solidFill>
                  <a:schemeClr val="bg1"/>
                </a:solidFill>
                <a:latin typeface="Average" panose="020B0604020202020204" charset="0"/>
              </a:rPr>
              <a:t>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verage" panose="020B0604020202020204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verage" panose="020B0604020202020204" charset="0"/>
              </a:rPr>
              <a:t>A simple moving average (SMA) is a calculation that takes </a:t>
            </a:r>
            <a:r>
              <a:rPr lang="en-GB" b="1" dirty="0">
                <a:solidFill>
                  <a:schemeClr val="bg1"/>
                </a:solidFill>
                <a:latin typeface="Average" panose="020B0604020202020204" charset="0"/>
              </a:rPr>
              <a:t>the arithmetic mean </a:t>
            </a:r>
            <a:r>
              <a:rPr lang="en-GB" dirty="0">
                <a:solidFill>
                  <a:schemeClr val="bg1"/>
                </a:solidFill>
                <a:latin typeface="Average" panose="020B0604020202020204" charset="0"/>
              </a:rPr>
              <a:t>of a given set of prices over a </a:t>
            </a:r>
            <a:r>
              <a:rPr lang="en-GB" b="1" dirty="0">
                <a:solidFill>
                  <a:schemeClr val="bg1"/>
                </a:solidFill>
                <a:latin typeface="Average" panose="020B0604020202020204" charset="0"/>
              </a:rPr>
              <a:t>specific number of days </a:t>
            </a:r>
            <a:r>
              <a:rPr lang="en-GB" dirty="0">
                <a:solidFill>
                  <a:schemeClr val="bg1"/>
                </a:solidFill>
                <a:latin typeface="Average" panose="020B0604020202020204" charset="0"/>
              </a:rPr>
              <a:t>in the past.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verage" panose="020B0604020202020204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verage" panose="020B0604020202020204" charset="0"/>
              </a:rPr>
              <a:t>An exponential moving average (EMA) is a weighted average that gives greater importance to the price of a stock in more recent days, making it an indicator that is more responsive to new information.</a:t>
            </a:r>
            <a:endParaRPr lang="en-US" dirty="0">
              <a:solidFill>
                <a:schemeClr val="bg1"/>
              </a:solidFill>
              <a:latin typeface="Averag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800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693B2E-4B36-205C-3ACF-88F9A5358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252" y="556014"/>
            <a:ext cx="5454029" cy="4325157"/>
          </a:xfrm>
          <a:prstGeom prst="rect">
            <a:avLst/>
          </a:prstGeom>
        </p:spPr>
      </p:pic>
      <p:sp>
        <p:nvSpPr>
          <p:cNvPr id="4" name="Google Shape;407;p66">
            <a:extLst>
              <a:ext uri="{FF2B5EF4-FFF2-40B4-BE49-F238E27FC236}">
                <a16:creationId xmlns:a16="http://schemas.microsoft.com/office/drawing/2014/main" id="{C2E0B051-1B02-7118-4DF8-7E2BE47D3B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6733" y="518685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Moving Average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3531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66899D6-D493-223C-06FF-FF4BBFB1C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182" y="1389222"/>
            <a:ext cx="7000407" cy="3473709"/>
          </a:xfrm>
          <a:prstGeom prst="rect">
            <a:avLst/>
          </a:prstGeom>
        </p:spPr>
      </p:pic>
      <p:sp>
        <p:nvSpPr>
          <p:cNvPr id="14" name="Google Shape;407;p66">
            <a:extLst>
              <a:ext uri="{FF2B5EF4-FFF2-40B4-BE49-F238E27FC236}">
                <a16:creationId xmlns:a16="http://schemas.microsoft.com/office/drawing/2014/main" id="{350883DD-7298-BCB0-8D41-4BFF028AD0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6733" y="518685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Average Volume by Year</a:t>
            </a:r>
            <a:endParaRPr sz="2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052D8691-E9CD-E362-4541-72B714D9A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692" y="1436541"/>
            <a:ext cx="5598826" cy="3603009"/>
          </a:xfrm>
          <a:prstGeom prst="rect">
            <a:avLst/>
          </a:prstGeom>
        </p:spPr>
      </p:pic>
      <p:sp>
        <p:nvSpPr>
          <p:cNvPr id="28" name="Google Shape;407;p66">
            <a:extLst>
              <a:ext uri="{FF2B5EF4-FFF2-40B4-BE49-F238E27FC236}">
                <a16:creationId xmlns:a16="http://schemas.microsoft.com/office/drawing/2014/main" id="{0BDDC381-1927-CB55-6EC8-46497F81A6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0963" y="578646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Close Price over Time</a:t>
            </a:r>
            <a:endParaRPr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52306ED-A136-CE9D-7E58-FFAFCE26E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465" y="382249"/>
            <a:ext cx="5619852" cy="4379002"/>
          </a:xfrm>
          <a:prstGeom prst="rect">
            <a:avLst/>
          </a:prstGeom>
        </p:spPr>
      </p:pic>
      <p:sp>
        <p:nvSpPr>
          <p:cNvPr id="26" name="Google Shape;407;p66">
            <a:extLst>
              <a:ext uri="{FF2B5EF4-FFF2-40B4-BE49-F238E27FC236}">
                <a16:creationId xmlns:a16="http://schemas.microsoft.com/office/drawing/2014/main" id="{EBBDDE11-A827-EB7C-5F51-92D873D4B8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4683" y="548665"/>
            <a:ext cx="7720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Profit Analysis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legant One On One Meeting XL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999999"/>
      </a:lt2>
      <a:accent1>
        <a:srgbClr val="CCCCCC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CCCCC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webextension1.xml><?xml version="1.0" encoding="utf-8"?>
<we:webextension xmlns:we="http://schemas.microsoft.com/office/webextensions/webextension/2010/11" id="{47577EAE-92BC-436E-9A15-01A649560B51}">
  <we:reference id="wa200003233" version="2.0.0.3" store="en-US" storeType="OMEX"/>
  <we:alternateReferences>
    <we:reference id="WA200003233" version="2.0.0.3" store="" storeType="OMEX"/>
  </we:alternateReferences>
  <we:properties>
    <we:property name="reportUrl" value="&quot;/links/eIYlvxwB1b?ctid=4da5ce08-e277-4580-b338-7cf1b5e7e3ba&amp;bookmarkGuid=d117abea-ac1c-4161-a0d4-6c65f6554ab4&amp;bookmarkUsage=1&amp;ctid=4da5ce08-e277-4580-b338-7cf1b5e7e3ba&amp;fromEntryPoint=export&quot;"/>
    <we:property name="reportName" value="&quot;Tesla Analysis&quot;"/>
    <we:property name="reportState" value="&quot;CONNECTED&quot;"/>
    <we:property name="embedUrl" value="&quot;/reportEmbed?reportId=374d38a6-ad68-4073-b640-d75634028487&amp;config=eyJjbHVzdGVyVXJsIjoiaHR0cHM6Ly9XQUJJLVNPVVRILUVBU1QtQVNJQS1yZWRpcmVjdC5hbmFseXNpcy53aW5kb3dzLm5ldCIsImVtYmVkRmVhdHVyZXMiOnsidXNhZ2VNZXRyaWNzVk5leHQiOnRydWV9fQ%3D%3D&amp;disableSensitivityBanner=true&quot;"/>
    <we:property name="pageName" value="&quot;d9cad827540c78c6157b&quot;"/>
    <we:property name="pageDisplayName" value="&quot;Home&quot;"/>
    <we:property name="datasetId" value="&quot;2897a44c-ef92-44c1-991f-ceb4b58be680&quot;"/>
    <we:property name="backgroundColor" value="&quot;#3A3A3A&quot;"/>
    <we:property name="bookmark" value="&quot;H4sIAAAAAAAAA52SQU8DIRCF/4rh3BjYhV3wqFdjTDRejIcBpg2WLptd2rQ2/e8OuyY9qGnSyy7zeHxvIHNkPox9hMMTbJDdsfuU1hsY1jeCLVg3a9I5jlBpg4ZX2GAjoeymPofUjezuyDIMK8xvYdxCLCAS3z8WDGJ8hlWplhBHXLAehzF1EMMXzmbaysMWTwuG+z6mAQryJUPGgt2RnWpqQdzWlAguhx2+oMuz6o0Dr6tWSe5a7RqhWku2cTZMnf1pKegp/iF1GUJHMUVTXNbaKo2tUbwRdEpC0cfQreJPw+ezr4e+PE7Y0A3La9hPii2c04muI5bSa6uXLXIpvWu99+Zalm+sJBBYLtq2qqGutbiW5ZQWlbZLwb1ELxqDSl1kZdxnm/a/aZZzo6yWrkGQWvNKmssv9i8NlZVCukoZ9NJxqxrg19Im4FlhG6QJLYu0zWMPDp+ho/r9yPoh0VjmgJOPxhA6j/5nPZT/Y8g4zNFvELcldZpnNsV8lM83+tcgiEcDAAA=&quot;"/>
    <we:property name="initialStateBookmark" value="&quot;H4sIAAAAAAAAA+1Z227bOBD9lUDPxoIXkRT75rhZFGjaBHURYLEIghE5lpXIkkHJab2B/31JymnaOG0KNwVq2C+2ORwN55wZH5HSXWLLdl7B8j3MMHmVHDfNzQzczRFNBkm9tp2dvX03/PD26v3w3Yk3N/OubOo2eXWXdOAK7C7KdgFViOCN/14OEqiqcyjCaAJVi4Nkjq5taqjK/7B39lOdW+BqkODnedU4CCHHHXQYwt56dz/2a9O/uF8RTFfe4hhNt7ZOJhyNZIRQmxEuEQjxbm3vEDN70iWEjsuPmrqDsvbLBBtQxpjBTFnJlbWWYQ7BPimrbu2SL08+z51H5zEv54GVob2F2qBNIgSHbZ/xXTIsCocFdOvhyTeTo6ZazJ6wj5uFM/gBJ3Gq7spu6df4OD4dXk3LtmtcaaC6stBBsvKknbvGUxp9zuZYR9vfi3rNDwnDafNp5NATaoPh0lvasi6qNf8PVHzs4RhwAUqTX3sSA+RVCJILTDmZMMIFJxkQjUTsDDOnzaffQowfOIvueBlBvy7dfV+ywaPc/wTAHqE3MZ0R1IIw5MpYjhmRZGcK+aYspvtVyacR96VU2nBNDZFKckmIoEbxnSnlqGpa3K9afgdyX0yZijRXuZLW36iosDnTuDPFHNrroz0s6A9g90UVJs0Ys4SjZpIJJVKzO2J7ESLuWUW/h7kvp7ZM8Aw4Z0ZqtNTkUm5fzjclOnBmujzFW6w2UXyZ35y6z/gCXNlvmCPiX2Zivff/Ejb5hpzXYVMe3L7KLBqPHgxheo0n+QfBJZv9MvjjOv2FthVtB+YG7dBfMpqC636y5+njnt+Xxlhd3h/ofKzrr45sI39p0bieqX1h4zKes0ALlU6EIYgZUpUiTdODxOy+xLzMEfSgMAeF+VWFmWSKZhkHTon/kCkRKT0ozO4rzAs9/qvKGse9zPQ5jppZ3hzU5qA2W6mNscz4oxJSVDnJJLWg9EFtdl9tXuxpT68xB3k5yMtW8iK11YQYK9NU5sxmUuchqR/2HETqjhddF3N59KaLUqmZYtRLlSBWUmny50O2U/DfG7GkpcZyqwUBJZDkCoXaNpbIU0M5zY2UKJXGzNps67zSFIWZMIRUSpHJlFu+bSxgRnq+BFqGKG1GaP9QbJtYVuecTYiiylAtJdMUn8dYzqDYiBXDPViSGboidnKz6No5GDyHGuMfZt63YonRz4sq1DaIV/ztwvdp6W9V/cIXUC3CmvFtdhIX8bmUeYXPXBDecScxrdC4q/8BBdk8o24fAAA=&quot;"/>
    <we:property name="isFiltersActionButtonVisible" value="true"/>
    <we:property name="isVisualContainerHeaderHidden" value="false"/>
    <we:property name="reportEmbeddedTime" value="&quot;2024-06-01T04:57:53.740Z&quot;"/>
    <we:property name="creatorTenantId" value="&quot;4da5ce08-e277-4580-b338-7cf1b5e7e3ba&quot;"/>
    <we:property name="creatorUserId" value="&quot;100320019DB5DE74&quot;"/>
    <we:property name="creatorSessionId" value="&quot;dde6d352-2167-4b28-91d0-46616c075fbc&quot;"/>
    <we:property name="artifactViewState" value="&quot;live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424</Words>
  <Application>Microsoft Office PowerPoint</Application>
  <PresentationFormat>On-screen Show (16:9)</PresentationFormat>
  <Paragraphs>58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Roboto Condensed Light</vt:lpstr>
      <vt:lpstr>Cardo</vt:lpstr>
      <vt:lpstr>Arial</vt:lpstr>
      <vt:lpstr>Average</vt:lpstr>
      <vt:lpstr>Georgia</vt:lpstr>
      <vt:lpstr>Arimo</vt:lpstr>
      <vt:lpstr>Elegant One On One Meeting XL</vt:lpstr>
      <vt:lpstr>PowerPoint Presentation</vt:lpstr>
      <vt:lpstr>Contents</vt:lpstr>
      <vt:lpstr>About Tesla</vt:lpstr>
      <vt:lpstr>Data collection</vt:lpstr>
      <vt:lpstr>Moving Average</vt:lpstr>
      <vt:lpstr>Moving Average</vt:lpstr>
      <vt:lpstr>Average Volume by Year</vt:lpstr>
      <vt:lpstr>Close Price over Time</vt:lpstr>
      <vt:lpstr>Profit Analysis</vt:lpstr>
      <vt:lpstr>PowerPoint Presentation</vt:lpstr>
      <vt:lpstr>Summary</vt:lpstr>
      <vt:lpstr>Conclusion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Karmukilan D.K</dc:creator>
  <cp:lastModifiedBy>Karmukilan D.K</cp:lastModifiedBy>
  <cp:revision>7</cp:revision>
  <dcterms:modified xsi:type="dcterms:W3CDTF">2024-06-01T12:54:57Z</dcterms:modified>
</cp:coreProperties>
</file>